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6" r:id="rId2"/>
    <p:sldId id="270" r:id="rId3"/>
    <p:sldId id="269" r:id="rId4"/>
    <p:sldId id="282" r:id="rId5"/>
    <p:sldId id="271" r:id="rId6"/>
    <p:sldId id="283" r:id="rId7"/>
    <p:sldId id="284" r:id="rId8"/>
    <p:sldId id="273" r:id="rId9"/>
    <p:sldId id="272" r:id="rId10"/>
    <p:sldId id="274" r:id="rId11"/>
    <p:sldId id="276" r:id="rId12"/>
    <p:sldId id="292" r:id="rId13"/>
    <p:sldId id="275" r:id="rId14"/>
    <p:sldId id="308" r:id="rId15"/>
    <p:sldId id="309" r:id="rId16"/>
    <p:sldId id="286" r:id="rId17"/>
    <p:sldId id="310" r:id="rId18"/>
    <p:sldId id="311" r:id="rId19"/>
    <p:sldId id="288" r:id="rId20"/>
    <p:sldId id="314" r:id="rId21"/>
    <p:sldId id="312" r:id="rId22"/>
    <p:sldId id="313" r:id="rId23"/>
    <p:sldId id="290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F99CC"/>
    <a:srgbClr val="FFFF00"/>
    <a:srgbClr val="00FF00"/>
    <a:srgbClr val="99FFCC"/>
    <a:srgbClr val="FF9933"/>
    <a:srgbClr val="99FF99"/>
    <a:srgbClr val="CBEA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91" autoAdjust="0"/>
    <p:restoredTop sz="94664" autoAdjust="0"/>
  </p:normalViewPr>
  <p:slideViewPr>
    <p:cSldViewPr>
      <p:cViewPr varScale="1">
        <p:scale>
          <a:sx n="70" d="100"/>
          <a:sy n="70" d="100"/>
        </p:scale>
        <p:origin x="-66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188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4537FE9-30B8-4EC3-AD35-8E523D4789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73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078010F-5195-40E7-BC47-B2A43939F1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117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0EB382-4812-4715-8D45-C0B81CD9D7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36FDF0-6D97-4148-AA51-FC2585ECF0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A9562F-EA91-4231-93F3-4A8F84EB2E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F05CE7-181C-4846-9D4E-4184A592AC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59A6F0-EC12-425B-A1AB-C30FD45A2B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65186E-6915-4A28-8D9A-EC2A53C2A2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91EEB2-544B-4846-B667-4590DD4136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AD8553-A4F7-494C-810E-499C4B600B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E01BF3-DAC5-4503-857A-286C774D13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B9F879-86B6-40B6-A8E9-4F6F06F732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5DADE3-C6B0-4278-82DD-3001CFC2CE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2E2495-13DD-47D8-9FE4-02299FFFBA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3275B9-FF6C-4389-9DB8-E364312CC5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E1078EF-EEA8-48C1-8DB3-079E3611735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wmf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38200"/>
            <a:ext cx="3733800" cy="2762250"/>
          </a:xfrm>
        </p:spPr>
        <p:txBody>
          <a:bodyPr/>
          <a:lstStyle/>
          <a:p>
            <a:pPr eaLnBrk="1" hangingPunct="1"/>
            <a:r>
              <a:rPr lang="en-US" dirty="0" smtClean="0"/>
              <a:t>Activity:  Real Life Scenarios</a:t>
            </a:r>
          </a:p>
        </p:txBody>
      </p:sp>
      <p:sp>
        <p:nvSpPr>
          <p:cNvPr id="22531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Overview: In this activity, you will be given a life to ‘play’ – </a:t>
            </a:r>
            <a:r>
              <a:rPr lang="en-US" sz="2800" b="1" i="1" smtClean="0"/>
              <a:t>just remember that in the real world you largely decide what life you will have</a:t>
            </a:r>
          </a:p>
        </p:txBody>
      </p:sp>
      <p:pic>
        <p:nvPicPr>
          <p:cNvPr id="16390" name="Picture 6" descr="GameOfLifeBox_med"/>
          <p:cNvPicPr>
            <a:picLocks noChangeAspect="1" noChangeArrowheads="1"/>
          </p:cNvPicPr>
          <p:nvPr/>
        </p:nvPicPr>
        <p:blipFill>
          <a:blip r:embed="rId2" cstate="print"/>
          <a:srcRect l="2438" t="14635" b="17073"/>
          <a:stretch>
            <a:fillRect/>
          </a:stretch>
        </p:blipFill>
        <p:spPr bwMode="auto">
          <a:xfrm>
            <a:off x="4572000" y="685800"/>
            <a:ext cx="41148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Bills</a:t>
            </a:r>
          </a:p>
        </p:txBody>
      </p:sp>
      <p:graphicFrame>
        <p:nvGraphicFramePr>
          <p:cNvPr id="35021" name="Group 20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769209722"/>
              </p:ext>
            </p:extLst>
          </p:nvPr>
        </p:nvGraphicFramePr>
        <p:xfrm>
          <a:off x="457200" y="1600200"/>
          <a:ext cx="5638800" cy="4675190"/>
        </p:xfrm>
        <a:graphic>
          <a:graphicData uri="http://schemas.openxmlformats.org/drawingml/2006/table">
            <a:tbl>
              <a:tblPr/>
              <a:tblGrid>
                <a:gridCol w="2768600"/>
                <a:gridCol w="1346200"/>
                <a:gridCol w="1524000"/>
              </a:tblGrid>
              <a:tr h="687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Food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Taxes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High school dropout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$300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$100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High school graduate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$300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$120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Military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$300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$130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Associate Degree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$300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$140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Vocational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$300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$150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Bachelors Degree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$300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$175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Masters Degree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$300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$200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1785" name="Picture 206" descr="MCj042421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600200"/>
            <a:ext cx="1930400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86" name="Picture 207" descr="MCj0149345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191000"/>
            <a:ext cx="2765425" cy="20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95600"/>
            <a:ext cx="7772400" cy="1470025"/>
          </a:xfrm>
        </p:spPr>
        <p:txBody>
          <a:bodyPr/>
          <a:lstStyle/>
          <a:p>
            <a:pPr eaLnBrk="1" hangingPunct="1"/>
            <a:r>
              <a:rPr lang="en-US" smtClean="0"/>
              <a:t>Add It Up</a:t>
            </a:r>
          </a:p>
        </p:txBody>
      </p:sp>
      <p:sp>
        <p:nvSpPr>
          <p:cNvPr id="3277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651375"/>
            <a:ext cx="7696200" cy="1752600"/>
          </a:xfrm>
        </p:spPr>
        <p:txBody>
          <a:bodyPr/>
          <a:lstStyle/>
          <a:p>
            <a:pPr eaLnBrk="1" hangingPunct="1"/>
            <a:r>
              <a:rPr lang="en-US" dirty="0" smtClean="0"/>
              <a:t>Add up the amounts in your monthly expenses column and put the number in the “</a:t>
            </a:r>
            <a:r>
              <a:rPr lang="en-US" b="1" dirty="0" smtClean="0"/>
              <a:t>Total Expenses</a:t>
            </a:r>
            <a:r>
              <a:rPr lang="en-US" dirty="0" smtClean="0"/>
              <a:t>” Space</a:t>
            </a:r>
          </a:p>
        </p:txBody>
      </p:sp>
      <p:pic>
        <p:nvPicPr>
          <p:cNvPr id="32772" name="Picture 5" descr="MCj028729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04800"/>
            <a:ext cx="275431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38400"/>
            <a:ext cx="7772400" cy="1470025"/>
          </a:xfrm>
        </p:spPr>
        <p:txBody>
          <a:bodyPr/>
          <a:lstStyle/>
          <a:p>
            <a:pPr eaLnBrk="1" hangingPunct="1"/>
            <a:r>
              <a:rPr lang="en-US" smtClean="0"/>
              <a:t>Do the Math!</a:t>
            </a:r>
          </a:p>
        </p:txBody>
      </p:sp>
      <p:sp>
        <p:nvSpPr>
          <p:cNvPr id="33795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Take your </a:t>
            </a:r>
            <a:r>
              <a:rPr lang="en-US" b="1" dirty="0" smtClean="0"/>
              <a:t>Monthly Income</a:t>
            </a:r>
            <a:r>
              <a:rPr lang="en-US" dirty="0" smtClean="0"/>
              <a:t> subtract </a:t>
            </a:r>
            <a:r>
              <a:rPr lang="en-US" smtClean="0"/>
              <a:t>your </a:t>
            </a:r>
            <a:r>
              <a:rPr lang="en-US" b="1" smtClean="0"/>
              <a:t>Total Expenses</a:t>
            </a:r>
            <a:r>
              <a:rPr lang="en-US" smtClean="0"/>
              <a:t>    to </a:t>
            </a:r>
            <a:r>
              <a:rPr lang="en-US" dirty="0" smtClean="0"/>
              <a:t>find your </a:t>
            </a:r>
            <a:r>
              <a:rPr lang="en-US" b="1" dirty="0" smtClean="0"/>
              <a:t>Spendable Cash</a:t>
            </a:r>
          </a:p>
        </p:txBody>
      </p:sp>
      <p:pic>
        <p:nvPicPr>
          <p:cNvPr id="33796" name="Picture 6" descr="MCj0433888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2860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WordArt 7"/>
          <p:cNvSpPr>
            <a:spLocks noChangeArrowheads="1" noChangeShapeType="1" noTextEdit="1"/>
          </p:cNvSpPr>
          <p:nvPr/>
        </p:nvSpPr>
        <p:spPr bwMode="auto">
          <a:xfrm>
            <a:off x="533400" y="5715000"/>
            <a:ext cx="81343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Income - Expense = Spendable $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It’s Time to Shop!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Now you can begin shopping with what’s left over.</a:t>
            </a:r>
          </a:p>
          <a:p>
            <a:pPr eaLnBrk="1" hangingPunct="1"/>
            <a:r>
              <a:rPr lang="en-US" smtClean="0"/>
              <a:t>The next slides show different types of items you may want and some you need.</a:t>
            </a:r>
          </a:p>
          <a:p>
            <a:pPr eaLnBrk="1" hangingPunct="1"/>
            <a:r>
              <a:rPr lang="en-US" b="1" i="1" smtClean="0"/>
              <a:t>You must pick out a housing situation, clothing option, and a means of transportation</a:t>
            </a:r>
            <a:r>
              <a:rPr lang="en-US" smtClean="0"/>
              <a:t> – the rest is up to you and your budget</a:t>
            </a:r>
          </a:p>
        </p:txBody>
      </p:sp>
      <p:pic>
        <p:nvPicPr>
          <p:cNvPr id="35844" name="Picture 4" descr="MCj0433835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51816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 descr="MCj043384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Housing</a:t>
            </a:r>
          </a:p>
        </p:txBody>
      </p:sp>
      <p:pic>
        <p:nvPicPr>
          <p:cNvPr id="35843" name="Picture 5" descr="UAAWeb1%5B2%5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0500"/>
            <a:ext cx="3352800" cy="250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7" descr="7b2e0720879e3fb7739e5d680bf7ada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200400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11" descr="101104_111_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228600"/>
            <a:ext cx="192087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Rectangle 13"/>
          <p:cNvSpPr>
            <a:spLocks noChangeArrowheads="1"/>
          </p:cNvSpPr>
          <p:nvPr/>
        </p:nvSpPr>
        <p:spPr bwMode="auto">
          <a:xfrm>
            <a:off x="3124200" y="1600200"/>
            <a:ext cx="3086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Share an apartment = $400</a:t>
            </a:r>
          </a:p>
        </p:txBody>
      </p:sp>
      <p:sp>
        <p:nvSpPr>
          <p:cNvPr id="35847" name="Rectangle 14"/>
          <p:cNvSpPr>
            <a:spLocks noChangeArrowheads="1"/>
          </p:cNvSpPr>
          <p:nvPr/>
        </p:nvSpPr>
        <p:spPr bwMode="auto">
          <a:xfrm>
            <a:off x="2971800" y="2590800"/>
            <a:ext cx="2959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Rent an apartment = $700</a:t>
            </a:r>
          </a:p>
        </p:txBody>
      </p:sp>
      <p:sp>
        <p:nvSpPr>
          <p:cNvPr id="35848" name="Rectangle 15"/>
          <p:cNvSpPr>
            <a:spLocks noChangeArrowheads="1"/>
          </p:cNvSpPr>
          <p:nvPr/>
        </p:nvSpPr>
        <p:spPr bwMode="auto">
          <a:xfrm>
            <a:off x="533400" y="3581400"/>
            <a:ext cx="2324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Buy a condo = $850</a:t>
            </a:r>
          </a:p>
        </p:txBody>
      </p:sp>
      <p:sp>
        <p:nvSpPr>
          <p:cNvPr id="35849" name="Rectangle 16"/>
          <p:cNvSpPr>
            <a:spLocks noChangeArrowheads="1"/>
          </p:cNvSpPr>
          <p:nvPr/>
        </p:nvSpPr>
        <p:spPr bwMode="auto">
          <a:xfrm>
            <a:off x="5486400" y="5943600"/>
            <a:ext cx="2908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Buy a townhome = $1000</a:t>
            </a:r>
          </a:p>
        </p:txBody>
      </p:sp>
      <p:sp>
        <p:nvSpPr>
          <p:cNvPr id="35850" name="Rectangle 17"/>
          <p:cNvSpPr>
            <a:spLocks noChangeArrowheads="1"/>
          </p:cNvSpPr>
          <p:nvPr/>
        </p:nvSpPr>
        <p:spPr bwMode="auto">
          <a:xfrm>
            <a:off x="3124200" y="1600200"/>
            <a:ext cx="3086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Share an apartment = $400</a:t>
            </a:r>
          </a:p>
        </p:txBody>
      </p:sp>
      <p:sp>
        <p:nvSpPr>
          <p:cNvPr id="35851" name="Rectangle 18"/>
          <p:cNvSpPr>
            <a:spLocks noChangeArrowheads="1"/>
          </p:cNvSpPr>
          <p:nvPr/>
        </p:nvSpPr>
        <p:spPr bwMode="auto">
          <a:xfrm>
            <a:off x="2971800" y="2590800"/>
            <a:ext cx="2959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Rent an apartment = $700</a:t>
            </a:r>
          </a:p>
        </p:txBody>
      </p:sp>
      <p:sp>
        <p:nvSpPr>
          <p:cNvPr id="35852" name="Rectangle 19"/>
          <p:cNvSpPr>
            <a:spLocks noChangeArrowheads="1"/>
          </p:cNvSpPr>
          <p:nvPr/>
        </p:nvSpPr>
        <p:spPr bwMode="auto">
          <a:xfrm>
            <a:off x="533400" y="3581400"/>
            <a:ext cx="2324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Buy a condo = $850</a:t>
            </a:r>
          </a:p>
        </p:txBody>
      </p:sp>
      <p:pic>
        <p:nvPicPr>
          <p:cNvPr id="35853" name="Picture 28" descr="pine-street-apartment-living-room-furnished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681038"/>
            <a:ext cx="2514600" cy="198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Housing</a:t>
            </a:r>
          </a:p>
        </p:txBody>
      </p:sp>
      <p:pic>
        <p:nvPicPr>
          <p:cNvPr id="36867" name="Picture 4" descr="house1_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191000"/>
            <a:ext cx="4648200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6" descr="/photosorg/97/20070917230650607497000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52400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Text Box 9"/>
          <p:cNvSpPr txBox="1">
            <a:spLocks noChangeArrowheads="1"/>
          </p:cNvSpPr>
          <p:nvPr/>
        </p:nvSpPr>
        <p:spPr bwMode="auto">
          <a:xfrm>
            <a:off x="6096000" y="4572000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Buy a house = $1200</a:t>
            </a:r>
          </a:p>
        </p:txBody>
      </p:sp>
      <p:sp>
        <p:nvSpPr>
          <p:cNvPr id="36870" name="Text Box 12"/>
          <p:cNvSpPr txBox="1">
            <a:spLocks noChangeArrowheads="1"/>
          </p:cNvSpPr>
          <p:nvPr/>
        </p:nvSpPr>
        <p:spPr bwMode="auto">
          <a:xfrm>
            <a:off x="1219200" y="3657600"/>
            <a:ext cx="3124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Buy a luxury home = $1500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Transportation Choices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Depending on others</a:t>
            </a:r>
          </a:p>
          <a:p>
            <a:pPr eaLnBrk="1" hangingPunct="1"/>
            <a:r>
              <a:rPr lang="en-US" sz="2800" smtClean="0"/>
              <a:t>Taking the bus</a:t>
            </a:r>
          </a:p>
          <a:p>
            <a:pPr eaLnBrk="1" hangingPunct="1"/>
            <a:r>
              <a:rPr lang="en-US" sz="2800" smtClean="0"/>
              <a:t>Buying used car (+ insurance &amp; fuel)</a:t>
            </a:r>
          </a:p>
          <a:p>
            <a:pPr eaLnBrk="1" hangingPunct="1"/>
            <a:r>
              <a:rPr lang="en-US" sz="2800" smtClean="0"/>
              <a:t>Buying used truck/suv (+ insurance &amp; fuel)</a:t>
            </a:r>
          </a:p>
          <a:p>
            <a:pPr eaLnBrk="1" hangingPunct="1"/>
            <a:r>
              <a:rPr lang="en-US" sz="2800" smtClean="0"/>
              <a:t>Buying new car (+ insurance &amp; fuel)</a:t>
            </a:r>
          </a:p>
          <a:p>
            <a:pPr eaLnBrk="1" hangingPunct="1"/>
            <a:r>
              <a:rPr lang="en-US" sz="2800" smtClean="0"/>
              <a:t>Buying a new truck/suv (+ insurance &amp; fuel)</a:t>
            </a:r>
          </a:p>
          <a:p>
            <a:pPr eaLnBrk="1" hangingPunct="1"/>
            <a:r>
              <a:rPr lang="en-US" sz="2800" smtClean="0"/>
              <a:t>Buying a luxury automobile (+ insurance &amp; fuel)</a:t>
            </a:r>
          </a:p>
          <a:p>
            <a:pPr eaLnBrk="1" hangingPunct="1"/>
            <a:endParaRPr lang="en-US" sz="2800" smtClean="0"/>
          </a:p>
        </p:txBody>
      </p:sp>
      <p:pic>
        <p:nvPicPr>
          <p:cNvPr id="57348" name="Picture 4" descr="MCj0434819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9906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5" descr="MCj038872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5486400"/>
            <a:ext cx="3276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573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Transportation</a:t>
            </a:r>
          </a:p>
        </p:txBody>
      </p:sp>
      <p:pic>
        <p:nvPicPr>
          <p:cNvPr id="38915" name="Picture 5" descr="LeftRear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4419600"/>
            <a:ext cx="41910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7" descr="Green bug for used car p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8" descr="bus-8001-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429000"/>
            <a:ext cx="25908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9" descr="MCj0411308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1295400"/>
            <a:ext cx="1143000" cy="264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Text Box 10"/>
          <p:cNvSpPr txBox="1">
            <a:spLocks noChangeArrowheads="1"/>
          </p:cNvSpPr>
          <p:nvPr/>
        </p:nvSpPr>
        <p:spPr bwMode="auto">
          <a:xfrm>
            <a:off x="7010400" y="1219200"/>
            <a:ext cx="17716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Walking or </a:t>
            </a:r>
          </a:p>
          <a:p>
            <a:r>
              <a:rPr lang="en-US" b="1"/>
              <a:t>Depending on </a:t>
            </a:r>
          </a:p>
          <a:p>
            <a:r>
              <a:rPr lang="en-US" b="1"/>
              <a:t>Others = $0</a:t>
            </a:r>
          </a:p>
        </p:txBody>
      </p:sp>
      <p:sp>
        <p:nvSpPr>
          <p:cNvPr id="38920" name="Text Box 11"/>
          <p:cNvSpPr txBox="1">
            <a:spLocks noChangeArrowheads="1"/>
          </p:cNvSpPr>
          <p:nvPr/>
        </p:nvSpPr>
        <p:spPr bwMode="auto">
          <a:xfrm>
            <a:off x="3260725" y="1636713"/>
            <a:ext cx="2387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Buy used car = $200</a:t>
            </a:r>
          </a:p>
        </p:txBody>
      </p:sp>
      <p:sp>
        <p:nvSpPr>
          <p:cNvPr id="38921" name="Text Box 12"/>
          <p:cNvSpPr txBox="1">
            <a:spLocks noChangeArrowheads="1"/>
          </p:cNvSpPr>
          <p:nvPr/>
        </p:nvSpPr>
        <p:spPr bwMode="auto">
          <a:xfrm>
            <a:off x="3048000" y="3352800"/>
            <a:ext cx="2959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Using public transit = $50</a:t>
            </a:r>
          </a:p>
        </p:txBody>
      </p:sp>
      <p:sp>
        <p:nvSpPr>
          <p:cNvPr id="38922" name="Text Box 13"/>
          <p:cNvSpPr txBox="1">
            <a:spLocks noChangeArrowheads="1"/>
          </p:cNvSpPr>
          <p:nvPr/>
        </p:nvSpPr>
        <p:spPr bwMode="auto">
          <a:xfrm>
            <a:off x="5546725" y="4075113"/>
            <a:ext cx="3251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Buy a used truck/suv = $250</a:t>
            </a:r>
          </a:p>
        </p:txBody>
      </p:sp>
      <p:sp>
        <p:nvSpPr>
          <p:cNvPr id="38923" name="Text Box 14"/>
          <p:cNvSpPr txBox="1">
            <a:spLocks noChangeArrowheads="1"/>
          </p:cNvSpPr>
          <p:nvPr/>
        </p:nvSpPr>
        <p:spPr bwMode="auto">
          <a:xfrm>
            <a:off x="76200" y="5638800"/>
            <a:ext cx="4791075" cy="925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Remember buying a vehicle means</a:t>
            </a:r>
          </a:p>
          <a:p>
            <a:r>
              <a:rPr lang="en-US" b="1"/>
              <a:t>You are paying for the cost of the vehicle, </a:t>
            </a:r>
          </a:p>
          <a:p>
            <a:r>
              <a:rPr lang="en-US" b="1"/>
              <a:t>Insurance and fuel every month.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Transportation</a:t>
            </a:r>
          </a:p>
        </p:txBody>
      </p:sp>
      <p:pic>
        <p:nvPicPr>
          <p:cNvPr id="39939" name="Picture 4" descr="passat 500"/>
          <p:cNvPicPr>
            <a:picLocks noChangeAspect="1" noChangeArrowheads="1"/>
          </p:cNvPicPr>
          <p:nvPr/>
        </p:nvPicPr>
        <p:blipFill>
          <a:blip r:embed="rId2" cstate="print"/>
          <a:srcRect t="5933" b="11001"/>
          <a:stretch>
            <a:fillRect/>
          </a:stretch>
        </p:blipFill>
        <p:spPr bwMode="auto">
          <a:xfrm>
            <a:off x="0" y="1295400"/>
            <a:ext cx="40767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7" descr="toyota_tundra"/>
          <p:cNvPicPr>
            <a:picLocks noChangeAspect="1" noChangeArrowheads="1"/>
          </p:cNvPicPr>
          <p:nvPr/>
        </p:nvPicPr>
        <p:blipFill>
          <a:blip r:embed="rId3" cstate="print"/>
          <a:srcRect r="5600"/>
          <a:stretch>
            <a:fillRect/>
          </a:stretch>
        </p:blipFill>
        <p:spPr bwMode="auto">
          <a:xfrm>
            <a:off x="457200" y="3657600"/>
            <a:ext cx="44958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9" descr="2009-Mercedes-Benz-SLK-i0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505200"/>
            <a:ext cx="4191000" cy="236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Text Box 10"/>
          <p:cNvSpPr txBox="1">
            <a:spLocks noChangeArrowheads="1"/>
          </p:cNvSpPr>
          <p:nvPr/>
        </p:nvSpPr>
        <p:spPr bwMode="auto">
          <a:xfrm>
            <a:off x="4175125" y="1484313"/>
            <a:ext cx="3035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Buy a sedan/coupe = $300</a:t>
            </a:r>
          </a:p>
        </p:txBody>
      </p:sp>
      <p:sp>
        <p:nvSpPr>
          <p:cNvPr id="39943" name="Text Box 11"/>
          <p:cNvSpPr txBox="1">
            <a:spLocks noChangeArrowheads="1"/>
          </p:cNvSpPr>
          <p:nvPr/>
        </p:nvSpPr>
        <p:spPr bwMode="auto">
          <a:xfrm>
            <a:off x="1600200" y="3581400"/>
            <a:ext cx="3162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Buy a new truck/suv = $400</a:t>
            </a:r>
          </a:p>
        </p:txBody>
      </p:sp>
      <p:sp>
        <p:nvSpPr>
          <p:cNvPr id="39944" name="Text Box 12"/>
          <p:cNvSpPr txBox="1">
            <a:spLocks noChangeArrowheads="1"/>
          </p:cNvSpPr>
          <p:nvPr/>
        </p:nvSpPr>
        <p:spPr bwMode="auto">
          <a:xfrm>
            <a:off x="5318125" y="3084513"/>
            <a:ext cx="3898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Buy a luxury car/sports car = $500</a:t>
            </a:r>
          </a:p>
        </p:txBody>
      </p:sp>
      <p:sp>
        <p:nvSpPr>
          <p:cNvPr id="39945" name="Text Box 13"/>
          <p:cNvSpPr txBox="1">
            <a:spLocks noChangeArrowheads="1"/>
          </p:cNvSpPr>
          <p:nvPr/>
        </p:nvSpPr>
        <p:spPr bwMode="auto">
          <a:xfrm>
            <a:off x="4267200" y="1981200"/>
            <a:ext cx="4791075" cy="925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Remember buying a vehicle means</a:t>
            </a:r>
          </a:p>
          <a:p>
            <a:r>
              <a:rPr lang="en-US" b="1"/>
              <a:t>You are paying for the cost of the vehicle, </a:t>
            </a:r>
          </a:p>
          <a:p>
            <a:r>
              <a:rPr lang="en-US" b="1"/>
              <a:t>Insurance and fuel every month.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Clothing</a:t>
            </a:r>
          </a:p>
        </p:txBody>
      </p:sp>
      <p:pic>
        <p:nvPicPr>
          <p:cNvPr id="40963" name="Picture 4" descr="MCj041255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371600"/>
            <a:ext cx="14319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ext Box 7"/>
          <p:cNvSpPr txBox="1">
            <a:spLocks noChangeArrowheads="1"/>
          </p:cNvSpPr>
          <p:nvPr/>
        </p:nvSpPr>
        <p:spPr bwMode="auto">
          <a:xfrm>
            <a:off x="974725" y="3008313"/>
            <a:ext cx="2870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Off Brand Clothing = $50</a:t>
            </a:r>
          </a:p>
        </p:txBody>
      </p:sp>
      <p:pic>
        <p:nvPicPr>
          <p:cNvPr id="40965" name="Picture 9" descr="nike-blaz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038600"/>
            <a:ext cx="25908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11" descr="Abercrombie-musc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4572000"/>
            <a:ext cx="25146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Text Box 12"/>
          <p:cNvSpPr txBox="1">
            <a:spLocks noChangeArrowheads="1"/>
          </p:cNvSpPr>
          <p:nvPr/>
        </p:nvSpPr>
        <p:spPr bwMode="auto">
          <a:xfrm>
            <a:off x="5257800" y="5257800"/>
            <a:ext cx="3289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Brand Name Clothing = $100</a:t>
            </a:r>
          </a:p>
        </p:txBody>
      </p:sp>
      <p:sp>
        <p:nvSpPr>
          <p:cNvPr id="40968" name="Text Box 13"/>
          <p:cNvSpPr txBox="1">
            <a:spLocks noChangeArrowheads="1"/>
          </p:cNvSpPr>
          <p:nvPr/>
        </p:nvSpPr>
        <p:spPr bwMode="auto">
          <a:xfrm>
            <a:off x="6232525" y="3770313"/>
            <a:ext cx="292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Designer Clothing = $200</a:t>
            </a:r>
          </a:p>
        </p:txBody>
      </p:sp>
      <p:pic>
        <p:nvPicPr>
          <p:cNvPr id="40969" name="Picture 15" descr="image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1447800"/>
            <a:ext cx="3009900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Determining Education </a:t>
            </a:r>
            <a:br>
              <a:rPr lang="en-US" sz="4000" smtClean="0"/>
            </a:br>
            <a:r>
              <a:rPr lang="en-US" sz="4000" smtClean="0"/>
              <a:t>&amp; Training Level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800600" cy="45259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You are about to be put in a ‘box’ – in other words you’re going to be handed a future that isn’t necessarily yours</a:t>
            </a:r>
          </a:p>
          <a:p>
            <a:pPr eaLnBrk="1" hangingPunct="1"/>
            <a:r>
              <a:rPr lang="en-US" sz="2800" dirty="0" smtClean="0"/>
              <a:t>The purpose of this activity is to explore the idea to the right</a:t>
            </a:r>
          </a:p>
        </p:txBody>
      </p:sp>
      <p:sp>
        <p:nvSpPr>
          <p:cNvPr id="22578" name="Text Box 50"/>
          <p:cNvSpPr txBox="1">
            <a:spLocks noChangeArrowheads="1"/>
          </p:cNvSpPr>
          <p:nvPr/>
        </p:nvSpPr>
        <p:spPr bwMode="auto">
          <a:xfrm>
            <a:off x="5486400" y="2133600"/>
            <a:ext cx="32004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/>
              <a:t>“Education level is directly proportional to your future earnings and lifestyle.”</a:t>
            </a:r>
          </a:p>
        </p:txBody>
      </p:sp>
      <p:sp>
        <p:nvSpPr>
          <p:cNvPr id="22580" name="AutoShape 52"/>
          <p:cNvSpPr>
            <a:spLocks noChangeArrowheads="1"/>
          </p:cNvSpPr>
          <p:nvPr/>
        </p:nvSpPr>
        <p:spPr bwMode="auto">
          <a:xfrm rot="-1302183">
            <a:off x="2590800" y="5029200"/>
            <a:ext cx="3352800" cy="685800"/>
          </a:xfrm>
          <a:prstGeom prst="rightArrow">
            <a:avLst>
              <a:gd name="adj1" fmla="val 50000"/>
              <a:gd name="adj2" fmla="val 1222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  <p:bldP spid="22578" grpId="0"/>
      <p:bldP spid="2258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Electronics</a:t>
            </a:r>
          </a:p>
        </p:txBody>
      </p:sp>
      <p:pic>
        <p:nvPicPr>
          <p:cNvPr id="41987" name="Picture 4" descr="hdt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76400"/>
            <a:ext cx="2667000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5" descr="_XBOX3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295400"/>
            <a:ext cx="24796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6" descr="product-red-ipod-mock2"/>
          <p:cNvPicPr>
            <a:picLocks noChangeAspect="1" noChangeArrowheads="1"/>
          </p:cNvPicPr>
          <p:nvPr/>
        </p:nvPicPr>
        <p:blipFill>
          <a:blip r:embed="rId4" cstate="print"/>
          <a:srcRect l="14815" r="55556"/>
          <a:stretch>
            <a:fillRect/>
          </a:stretch>
        </p:blipFill>
        <p:spPr bwMode="auto">
          <a:xfrm>
            <a:off x="762000" y="4038600"/>
            <a:ext cx="113506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8" descr="Lapto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4572000"/>
            <a:ext cx="3009900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1" name="Text Box 9"/>
          <p:cNvSpPr txBox="1">
            <a:spLocks noChangeArrowheads="1"/>
          </p:cNvSpPr>
          <p:nvPr/>
        </p:nvSpPr>
        <p:spPr bwMode="auto">
          <a:xfrm>
            <a:off x="381000" y="1143000"/>
            <a:ext cx="287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Flat Screen HDTV = $100</a:t>
            </a:r>
          </a:p>
        </p:txBody>
      </p:sp>
      <p:sp>
        <p:nvSpPr>
          <p:cNvPr id="41992" name="Text Box 10"/>
          <p:cNvSpPr txBox="1">
            <a:spLocks noChangeArrowheads="1"/>
          </p:cNvSpPr>
          <p:nvPr/>
        </p:nvSpPr>
        <p:spPr bwMode="auto">
          <a:xfrm>
            <a:off x="2193925" y="4379913"/>
            <a:ext cx="1562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iPod with</a:t>
            </a:r>
          </a:p>
          <a:p>
            <a:r>
              <a:rPr lang="en-US" b="1"/>
              <a:t>iTunes = $20</a:t>
            </a:r>
          </a:p>
        </p:txBody>
      </p:sp>
      <p:sp>
        <p:nvSpPr>
          <p:cNvPr id="41993" name="Text Box 11"/>
          <p:cNvSpPr txBox="1">
            <a:spLocks noChangeArrowheads="1"/>
          </p:cNvSpPr>
          <p:nvPr/>
        </p:nvSpPr>
        <p:spPr bwMode="auto">
          <a:xfrm>
            <a:off x="3886200" y="1752600"/>
            <a:ext cx="25717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Game System &amp;</a:t>
            </a:r>
          </a:p>
          <a:p>
            <a:r>
              <a:rPr lang="en-US" b="1"/>
              <a:t>On-Line Subscription </a:t>
            </a:r>
          </a:p>
          <a:p>
            <a:r>
              <a:rPr lang="en-US" b="1"/>
              <a:t>= $50</a:t>
            </a:r>
          </a:p>
        </p:txBody>
      </p:sp>
      <p:sp>
        <p:nvSpPr>
          <p:cNvPr id="41994" name="Text Box 12"/>
          <p:cNvSpPr txBox="1">
            <a:spLocks noChangeArrowheads="1"/>
          </p:cNvSpPr>
          <p:nvPr/>
        </p:nvSpPr>
        <p:spPr bwMode="auto">
          <a:xfrm>
            <a:off x="5257800" y="4114800"/>
            <a:ext cx="2857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Laptop Computer = $100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Items</a:t>
            </a:r>
          </a:p>
        </p:txBody>
      </p:sp>
      <p:pic>
        <p:nvPicPr>
          <p:cNvPr id="43011" name="Picture 4" descr="teardrop_camp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828800"/>
            <a:ext cx="3657600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5" descr="Snowmobile"/>
          <p:cNvPicPr>
            <a:picLocks noChangeAspect="1" noChangeArrowheads="1"/>
          </p:cNvPicPr>
          <p:nvPr/>
        </p:nvPicPr>
        <p:blipFill>
          <a:blip r:embed="rId3" cstate="print"/>
          <a:srcRect t="17778" b="17778"/>
          <a:stretch>
            <a:fillRect/>
          </a:stretch>
        </p:blipFill>
        <p:spPr bwMode="auto">
          <a:xfrm>
            <a:off x="4724400" y="1524000"/>
            <a:ext cx="3429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6" descr="mandalay-fine-dining-118_001_136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44196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7" descr="fast_food_burger_fri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4838700"/>
            <a:ext cx="26987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5" name="Text Box 8"/>
          <p:cNvSpPr txBox="1">
            <a:spLocks noChangeArrowheads="1"/>
          </p:cNvSpPr>
          <p:nvPr/>
        </p:nvSpPr>
        <p:spPr bwMode="auto">
          <a:xfrm>
            <a:off x="669925" y="1484313"/>
            <a:ext cx="180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Camper = $300</a:t>
            </a:r>
          </a:p>
        </p:txBody>
      </p:sp>
      <p:sp>
        <p:nvSpPr>
          <p:cNvPr id="43016" name="Text Box 9"/>
          <p:cNvSpPr txBox="1">
            <a:spLocks noChangeArrowheads="1"/>
          </p:cNvSpPr>
          <p:nvPr/>
        </p:nvSpPr>
        <p:spPr bwMode="auto">
          <a:xfrm>
            <a:off x="5013325" y="1255713"/>
            <a:ext cx="3746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Snowmobile or 4-Wheeler = $200</a:t>
            </a:r>
          </a:p>
        </p:txBody>
      </p:sp>
      <p:sp>
        <p:nvSpPr>
          <p:cNvPr id="43017" name="Text Box 10"/>
          <p:cNvSpPr txBox="1">
            <a:spLocks noChangeArrowheads="1"/>
          </p:cNvSpPr>
          <p:nvPr/>
        </p:nvSpPr>
        <p:spPr bwMode="auto">
          <a:xfrm>
            <a:off x="212725" y="4456113"/>
            <a:ext cx="1276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Fast Food</a:t>
            </a:r>
          </a:p>
          <a:p>
            <a:r>
              <a:rPr lang="en-US" b="1"/>
              <a:t>= $50</a:t>
            </a:r>
          </a:p>
        </p:txBody>
      </p:sp>
      <p:sp>
        <p:nvSpPr>
          <p:cNvPr id="43018" name="Text Box 11"/>
          <p:cNvSpPr txBox="1">
            <a:spLocks noChangeArrowheads="1"/>
          </p:cNvSpPr>
          <p:nvPr/>
        </p:nvSpPr>
        <p:spPr bwMode="auto">
          <a:xfrm>
            <a:off x="4175125" y="4456113"/>
            <a:ext cx="1428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Fine Dining</a:t>
            </a:r>
          </a:p>
          <a:p>
            <a:r>
              <a:rPr lang="en-US" b="1"/>
              <a:t>=$150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274638"/>
            <a:ext cx="5486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More Items</a:t>
            </a:r>
          </a:p>
        </p:txBody>
      </p:sp>
      <p:pic>
        <p:nvPicPr>
          <p:cNvPr id="44035" name="Picture 6" descr="location-002"/>
          <p:cNvPicPr>
            <a:picLocks noChangeAspect="1" noChangeArrowheads="1"/>
          </p:cNvPicPr>
          <p:nvPr/>
        </p:nvPicPr>
        <p:blipFill>
          <a:blip r:embed="rId2" cstate="print"/>
          <a:srcRect l="14635" b="19908"/>
          <a:stretch>
            <a:fillRect/>
          </a:stretch>
        </p:blipFill>
        <p:spPr bwMode="auto">
          <a:xfrm>
            <a:off x="5562600" y="1524000"/>
            <a:ext cx="2667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8" descr="coffee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85800"/>
            <a:ext cx="28289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Text Box 10"/>
          <p:cNvSpPr txBox="1">
            <a:spLocks noChangeArrowheads="1"/>
          </p:cNvSpPr>
          <p:nvPr/>
        </p:nvSpPr>
        <p:spPr bwMode="auto">
          <a:xfrm>
            <a:off x="3336925" y="1865313"/>
            <a:ext cx="11366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Gourmet</a:t>
            </a:r>
          </a:p>
          <a:p>
            <a:r>
              <a:rPr lang="en-US" b="1"/>
              <a:t>Coffee</a:t>
            </a:r>
          </a:p>
          <a:p>
            <a:r>
              <a:rPr lang="en-US" b="1"/>
              <a:t>=$50</a:t>
            </a:r>
          </a:p>
        </p:txBody>
      </p:sp>
      <p:sp>
        <p:nvSpPr>
          <p:cNvPr id="44038" name="Text Box 11"/>
          <p:cNvSpPr txBox="1">
            <a:spLocks noChangeArrowheads="1"/>
          </p:cNvSpPr>
          <p:nvPr/>
        </p:nvSpPr>
        <p:spPr bwMode="auto">
          <a:xfrm>
            <a:off x="5410200" y="3733800"/>
            <a:ext cx="271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Domestic Travel = $200</a:t>
            </a:r>
          </a:p>
          <a:p>
            <a:r>
              <a:rPr lang="en-US" b="1"/>
              <a:t>Foreign Travel = $400</a:t>
            </a:r>
          </a:p>
        </p:txBody>
      </p:sp>
      <p:pic>
        <p:nvPicPr>
          <p:cNvPr id="44039" name="Picture 13" descr="downhill_skiing_2"/>
          <p:cNvPicPr>
            <a:picLocks noChangeAspect="1" noChangeArrowheads="1"/>
          </p:cNvPicPr>
          <p:nvPr/>
        </p:nvPicPr>
        <p:blipFill>
          <a:blip r:embed="rId4" cstate="print"/>
          <a:srcRect b="38739"/>
          <a:stretch>
            <a:fillRect/>
          </a:stretch>
        </p:blipFill>
        <p:spPr bwMode="auto">
          <a:xfrm>
            <a:off x="609600" y="4038600"/>
            <a:ext cx="28575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0" name="Text Box 14"/>
          <p:cNvSpPr txBox="1">
            <a:spLocks noChangeArrowheads="1"/>
          </p:cNvSpPr>
          <p:nvPr/>
        </p:nvSpPr>
        <p:spPr bwMode="auto">
          <a:xfrm>
            <a:off x="3489325" y="4532313"/>
            <a:ext cx="1511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Downhill</a:t>
            </a:r>
          </a:p>
          <a:p>
            <a:r>
              <a:rPr lang="en-US" b="1"/>
              <a:t>Skiing = $50</a:t>
            </a:r>
          </a:p>
        </p:txBody>
      </p:sp>
      <p:pic>
        <p:nvPicPr>
          <p:cNvPr id="44041" name="Picture 16" descr="TracyJayBoatRental06-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4419600"/>
            <a:ext cx="26289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2" name="Text Box 17"/>
          <p:cNvSpPr txBox="1">
            <a:spLocks noChangeArrowheads="1"/>
          </p:cNvSpPr>
          <p:nvPr/>
        </p:nvSpPr>
        <p:spPr bwMode="auto">
          <a:xfrm>
            <a:off x="5791200" y="6491288"/>
            <a:ext cx="2006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Riverboat = $300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Do the Math!</a:t>
            </a:r>
          </a:p>
        </p:txBody>
      </p:sp>
      <p:sp>
        <p:nvSpPr>
          <p:cNvPr id="45059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Add up your </a:t>
            </a:r>
            <a:r>
              <a:rPr lang="en-US" sz="2400" b="1" smtClean="0"/>
              <a:t>Total Shopping Cost</a:t>
            </a:r>
            <a:r>
              <a:rPr lang="en-US" sz="2400" smtClean="0"/>
              <a:t> and make sure it is less than the </a:t>
            </a:r>
            <a:r>
              <a:rPr lang="en-US" sz="2400" b="1" smtClean="0"/>
              <a:t>Spendable Income</a:t>
            </a:r>
            <a:r>
              <a:rPr lang="en-US" sz="2400" smtClean="0"/>
              <a:t> figure – if it is not adjust it until you are at $0 or have some left in </a:t>
            </a:r>
            <a:r>
              <a:rPr lang="en-US" sz="2400" b="1" smtClean="0"/>
              <a:t>Savings</a:t>
            </a:r>
            <a:r>
              <a:rPr lang="en-US" sz="2400" smtClean="0"/>
              <a:t> </a:t>
            </a:r>
          </a:p>
        </p:txBody>
      </p:sp>
      <p:pic>
        <p:nvPicPr>
          <p:cNvPr id="45060" name="Picture 6" descr="MCj039752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04800"/>
            <a:ext cx="236220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Text Box 7"/>
          <p:cNvSpPr txBox="1">
            <a:spLocks noChangeArrowheads="1"/>
          </p:cNvSpPr>
          <p:nvPr/>
        </p:nvSpPr>
        <p:spPr bwMode="auto">
          <a:xfrm>
            <a:off x="2193925" y="5678488"/>
            <a:ext cx="45878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1"/>
              <a:t>When do you plan on retiring?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470025"/>
          </a:xfrm>
        </p:spPr>
        <p:txBody>
          <a:bodyPr/>
          <a:lstStyle/>
          <a:p>
            <a:pPr eaLnBrk="1" hangingPunct="1"/>
            <a:r>
              <a:rPr lang="en-US" smtClean="0"/>
              <a:t>Monthly Budget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572000"/>
            <a:ext cx="6400800" cy="1752600"/>
          </a:xfrm>
        </p:spPr>
        <p:txBody>
          <a:bodyPr/>
          <a:lstStyle/>
          <a:p>
            <a:pPr eaLnBrk="1" hangingPunct="1"/>
            <a:r>
              <a:rPr lang="en-US" dirty="0" smtClean="0"/>
              <a:t>Make sure you have a blank</a:t>
            </a:r>
          </a:p>
          <a:p>
            <a:pPr eaLnBrk="1" hangingPunct="1"/>
            <a:r>
              <a:rPr lang="en-US" b="1" smtClean="0"/>
              <a:t>Monthly Budget </a:t>
            </a:r>
            <a:r>
              <a:rPr lang="en-US" b="1" dirty="0" smtClean="0"/>
              <a:t>Worksheet</a:t>
            </a:r>
          </a:p>
        </p:txBody>
      </p:sp>
      <p:sp>
        <p:nvSpPr>
          <p:cNvPr id="20484" name="Documents"/>
          <p:cNvSpPr>
            <a:spLocks noEditPoints="1" noChangeArrowheads="1"/>
          </p:cNvSpPr>
          <p:nvPr/>
        </p:nvSpPr>
        <p:spPr bwMode="auto">
          <a:xfrm>
            <a:off x="3429000" y="457200"/>
            <a:ext cx="2438400" cy="2438400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Directions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mtClean="0"/>
              <a:t>Fill in your name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mtClean="0"/>
              <a:t>Record your birth date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mtClean="0"/>
              <a:t>Add your birth month and birth day to get a number between 2 and 43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mtClean="0"/>
              <a:t>Use the chart on the next slide to record your education level and monthly salary – </a:t>
            </a:r>
            <a:r>
              <a:rPr lang="en-US" b="1" i="1" smtClean="0"/>
              <a:t>This information is from the 2000 US Census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Monthly Income</a:t>
            </a:r>
          </a:p>
        </p:txBody>
      </p:sp>
      <p:graphicFrame>
        <p:nvGraphicFramePr>
          <p:cNvPr id="24685" name="Group 109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458200" cy="4797237"/>
        </p:xfrm>
        <a:graphic>
          <a:graphicData uri="http://schemas.openxmlformats.org/drawingml/2006/table">
            <a:tbl>
              <a:tblPr/>
              <a:tblGrid>
                <a:gridCol w="2133600"/>
                <a:gridCol w="3276600"/>
                <a:gridCol w="3048000"/>
              </a:tblGrid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Birth Month +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Birth Day =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Education Level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Monthly Income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2-6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High school dropout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$1679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7-13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High school graduate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$2045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14-20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Military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$2305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21-27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Associate Degree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$2318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28-35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Vocational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$2442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36-39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Bachelors Degree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$3181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40-43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Masters Degree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$3804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6665" name="Picture 106" descr="MCj041078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057400"/>
            <a:ext cx="1143000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66" name="Picture 107" descr="MCj041276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13360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67" name="Picture 108" descr="MCj041078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057400"/>
            <a:ext cx="1143000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68" name="Picture 110" descr="MCj041276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13360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69" name="Picture 111" descr="MCj041078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057400"/>
            <a:ext cx="1143000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Hourly Wages</a:t>
            </a:r>
          </a:p>
        </p:txBody>
      </p:sp>
      <p:graphicFrame>
        <p:nvGraphicFramePr>
          <p:cNvPr id="48184" name="Group 56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601974"/>
        </p:xfrm>
        <a:graphic>
          <a:graphicData uri="http://schemas.openxmlformats.org/drawingml/2006/table">
            <a:tbl>
              <a:tblPr/>
              <a:tblGrid>
                <a:gridCol w="2076450"/>
                <a:gridCol w="3187700"/>
                <a:gridCol w="2965450"/>
              </a:tblGrid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Birth Month +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Birth Day =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Education Level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Hourly Wage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2-6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High school dropout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$10.50 per hour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7-13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High school graduate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$12.78 per hour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14-20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Military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$14.40 per hour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21-27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Associate Degree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$14.48 per hour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28-35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Vocational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$15.26 per hour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36-39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Bachelors Degree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$19.88 per hour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40-43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Masters Degree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$23.78 per hour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7689" name="Picture 57" descr="MCj0412762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213360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90" name="Picture 58" descr="MCj0410787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057400"/>
            <a:ext cx="1143000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Healthcare</a:t>
            </a:r>
          </a:p>
        </p:txBody>
      </p:sp>
      <p:graphicFrame>
        <p:nvGraphicFramePr>
          <p:cNvPr id="50215" name="Group 39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872038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High school dropout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*Cannot afford healthcare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High school graduate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*Cannot afford healthcare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Military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*Covered while active duty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Associate Degree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*Cannot afford healthcare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Vocational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Partially covered by union + $300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Bachelors Degree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Partially covered by employer + $300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Masters Degree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Partially covered by employer + $150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01" name="Text Box 40"/>
          <p:cNvSpPr txBox="1">
            <a:spLocks noChangeArrowheads="1"/>
          </p:cNvSpPr>
          <p:nvPr/>
        </p:nvSpPr>
        <p:spPr bwMode="auto">
          <a:xfrm>
            <a:off x="6477000" y="0"/>
            <a:ext cx="230187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/>
              <a:t>Healthcare costs are projected to increase 10-40% per year in the foreseeable future.</a:t>
            </a:r>
          </a:p>
        </p:txBody>
      </p:sp>
      <p:pic>
        <p:nvPicPr>
          <p:cNvPr id="28702" name="Picture 41" descr="MCj0436011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"/>
            <a:ext cx="12128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Utilities</a:t>
            </a:r>
          </a:p>
        </p:txBody>
      </p:sp>
      <p:graphicFrame>
        <p:nvGraphicFramePr>
          <p:cNvPr id="33924" name="Group 13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486626765"/>
              </p:ext>
            </p:extLst>
          </p:nvPr>
        </p:nvGraphicFramePr>
        <p:xfrm>
          <a:off x="457200" y="1371600"/>
          <a:ext cx="7391400" cy="5227638"/>
        </p:xfrm>
        <a:graphic>
          <a:graphicData uri="http://schemas.openxmlformats.org/drawingml/2006/table">
            <a:tbl>
              <a:tblPr/>
              <a:tblGrid>
                <a:gridCol w="2743200"/>
                <a:gridCol w="1217613"/>
                <a:gridCol w="1144587"/>
                <a:gridCol w="2286000"/>
              </a:tblGrid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Electric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Heat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Refuse &amp; Water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High school dropout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$80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$80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$60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High school graduate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$80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$80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$60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Military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$80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$80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$60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Associate Degree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$90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$90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$60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Vocational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$90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$90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$60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8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Bachelors Degree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$100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$100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$60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Masters Degree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$100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$100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$60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46" name="Rectangle 134"/>
          <p:cNvSpPr>
            <a:spLocks noChangeArrowheads="1"/>
          </p:cNvSpPr>
          <p:nvPr/>
        </p:nvSpPr>
        <p:spPr bwMode="auto">
          <a:xfrm>
            <a:off x="6705600" y="2133600"/>
            <a:ext cx="2209800" cy="441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9747" name="Picture 128" descr="MCj0078783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2286000"/>
            <a:ext cx="1849438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48" name="Picture 133" descr="MCj042606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4419600"/>
            <a:ext cx="15494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Communications Utilities</a:t>
            </a:r>
          </a:p>
        </p:txBody>
      </p:sp>
      <p:graphicFrame>
        <p:nvGraphicFramePr>
          <p:cNvPr id="26778" name="Group 15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923908359"/>
              </p:ext>
            </p:extLst>
          </p:nvPr>
        </p:nvGraphicFramePr>
        <p:xfrm>
          <a:off x="457200" y="1600200"/>
          <a:ext cx="8153400" cy="5011739"/>
        </p:xfrm>
        <a:graphic>
          <a:graphicData uri="http://schemas.openxmlformats.org/drawingml/2006/table">
            <a:tbl>
              <a:tblPr/>
              <a:tblGrid>
                <a:gridCol w="2743200"/>
                <a:gridCol w="1524000"/>
                <a:gridCol w="1676400"/>
                <a:gridCol w="2209800"/>
              </a:tblGrid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Phone &amp; Internet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Cell Phone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High school dropout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$25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$20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$50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High school graduate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$25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$20 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$50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Military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$25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$20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$50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Associate Degree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$25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$30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$50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8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Vocational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$50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$30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$65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Bachelors Degree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$50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$50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$65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Masters Degree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$80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$50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$80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0770" name="Picture 155" descr="MCj043607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2500" y="2286000"/>
            <a:ext cx="18415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1" name="Picture 156" descr="MCj042422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3962400"/>
            <a:ext cx="111125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1113</TotalTime>
  <Words>937</Words>
  <Application>Microsoft Office PowerPoint</Application>
  <PresentationFormat>On-screen Show (4:3)</PresentationFormat>
  <Paragraphs>246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Default Design</vt:lpstr>
      <vt:lpstr>Activity:  Real Life Scenarios</vt:lpstr>
      <vt:lpstr>Determining Education  &amp; Training Level</vt:lpstr>
      <vt:lpstr>Monthly Budget</vt:lpstr>
      <vt:lpstr>Directions</vt:lpstr>
      <vt:lpstr>Monthly Income</vt:lpstr>
      <vt:lpstr>Hourly Wages</vt:lpstr>
      <vt:lpstr>Healthcare</vt:lpstr>
      <vt:lpstr>Utilities</vt:lpstr>
      <vt:lpstr>Communications Utilities</vt:lpstr>
      <vt:lpstr>Other Bills</vt:lpstr>
      <vt:lpstr>Add It Up</vt:lpstr>
      <vt:lpstr>Do the Math!</vt:lpstr>
      <vt:lpstr>It’s Time to Shop!</vt:lpstr>
      <vt:lpstr>Housing</vt:lpstr>
      <vt:lpstr>Housing</vt:lpstr>
      <vt:lpstr>Transportation Choices</vt:lpstr>
      <vt:lpstr>Transportation</vt:lpstr>
      <vt:lpstr>Transportation</vt:lpstr>
      <vt:lpstr>Clothing</vt:lpstr>
      <vt:lpstr>Electronics</vt:lpstr>
      <vt:lpstr>Other Items</vt:lpstr>
      <vt:lpstr>More Items</vt:lpstr>
      <vt:lpstr>Do the Math!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Eyes on the Future</dc:title>
  <dc:creator>Devon D. Roberts</dc:creator>
  <cp:lastModifiedBy>MLochner</cp:lastModifiedBy>
  <cp:revision>76</cp:revision>
  <dcterms:created xsi:type="dcterms:W3CDTF">2008-02-21T21:20:42Z</dcterms:created>
  <dcterms:modified xsi:type="dcterms:W3CDTF">2012-11-07T18:22:24Z</dcterms:modified>
</cp:coreProperties>
</file>